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6"/>
  </p:notesMasterIdLst>
  <p:sldIdLst>
    <p:sldId id="256" r:id="rId5"/>
    <p:sldId id="264" r:id="rId6"/>
    <p:sldId id="270" r:id="rId7"/>
    <p:sldId id="289" r:id="rId8"/>
    <p:sldId id="275" r:id="rId9"/>
    <p:sldId id="274" r:id="rId10"/>
    <p:sldId id="283" r:id="rId11"/>
    <p:sldId id="282" r:id="rId12"/>
    <p:sldId id="284" r:id="rId13"/>
    <p:sldId id="288" r:id="rId14"/>
    <p:sldId id="277" r:id="rId15"/>
    <p:sldId id="261" r:id="rId16"/>
    <p:sldId id="278" r:id="rId17"/>
    <p:sldId id="290" r:id="rId18"/>
    <p:sldId id="279" r:id="rId19"/>
    <p:sldId id="280" r:id="rId20"/>
    <p:sldId id="265" r:id="rId21"/>
    <p:sldId id="266" r:id="rId22"/>
    <p:sldId id="281" r:id="rId23"/>
    <p:sldId id="287" r:id="rId24"/>
    <p:sldId id="28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28938-8726-4597-AAF6-1A22CB63E84B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82A5-D1C0-4C0A-B635-745A3D089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60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ielessen.nl/index.php/dna-61/2164-spijsverteringsklieren-en-enzyme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https://biologielessen.nl/index.php/dna-61/2164-spijsverteringsklieren-en-enzymen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282A5-D1C0-4C0A-B635-745A3D08957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52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6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20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578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4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52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01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13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02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1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06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11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165F-24DA-4907-8B95-DD442CCB41C5}" type="datetimeFigureOut">
              <a:rPr lang="nl-NL" smtClean="0"/>
              <a:t>23-3-2020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AA20-CB0C-4E52-93F5-FA53075DA8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77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biologielessen.nl/Afbeeldingen/MAVO_BB_Lessen/Voeding/Klieren-enzymen-en-de-producten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62443"/>
            <a:ext cx="9144000" cy="2387600"/>
          </a:xfrm>
        </p:spPr>
        <p:txBody>
          <a:bodyPr/>
          <a:lstStyle/>
          <a:p>
            <a:r>
              <a:rPr lang="nl-NL" sz="4000" dirty="0">
                <a:solidFill>
                  <a:srgbClr val="FF0000"/>
                </a:solidFill>
              </a:rPr>
              <a:t>Scheikunde</a:t>
            </a:r>
            <a:r>
              <a:rPr lang="nl-NL" sz="4000" dirty="0"/>
              <a:t> </a:t>
            </a:r>
            <a:r>
              <a:rPr lang="nl-NL" sz="4000" dirty="0">
                <a:solidFill>
                  <a:srgbClr val="FF0000"/>
                </a:solidFill>
              </a:rPr>
              <a:t>2 </a:t>
            </a:r>
            <a:br>
              <a:rPr lang="nl-NL" dirty="0"/>
            </a:br>
            <a:r>
              <a:rPr lang="nl-NL" dirty="0"/>
              <a:t>1. Voeding en Water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503375"/>
            <a:ext cx="9144000" cy="1655762"/>
          </a:xfrm>
        </p:spPr>
        <p:txBody>
          <a:bodyPr/>
          <a:lstStyle/>
          <a:p>
            <a:r>
              <a:rPr lang="nl-NL" dirty="0"/>
              <a:t>Niveau 3 en 4 Dierverzorging</a:t>
            </a:r>
          </a:p>
        </p:txBody>
      </p:sp>
    </p:spTree>
    <p:extLst>
      <p:ext uri="{BB962C8B-B14F-4D97-AF65-F5344CB8AC3E}">
        <p14:creationId xmlns:p14="http://schemas.microsoft.com/office/powerpoint/2010/main" val="361431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A5625-076D-4D4A-96CC-0DE391EC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voedingsstoffen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E919D-70C2-4785-BB58-B9DAA8EF6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Een deel van de voedingsstoffen (koolhydraten en vetten), vormen brandstof voor je lichaam. Met de ingeademde zuurstof worden ze omgezet in koolstofdioxide en water. Hierbij komt energie vrij.</a:t>
            </a:r>
          </a:p>
          <a:p>
            <a:endParaRPr lang="nl-NL" dirty="0"/>
          </a:p>
          <a:p>
            <a:r>
              <a:rPr lang="nl-NL" dirty="0"/>
              <a:t>Een ander deel van de voedingsstoffen wordt afgebroken tot kleine moleculen. Hieruit worden met behulp van enzymen nieuwe stoffen gevormd. Enzymen worden gevormd, werken specifiek, zijn pH-gevoelig en kunnen onwerkzaam worden.</a:t>
            </a:r>
          </a:p>
          <a:p>
            <a:endParaRPr lang="nl-NL" dirty="0"/>
          </a:p>
          <a:p>
            <a:r>
              <a:rPr lang="nl-NL" dirty="0"/>
              <a:t>Water zorgt voor het transport van stoffen door je lichaam.</a:t>
            </a:r>
          </a:p>
        </p:txBody>
      </p:sp>
    </p:spTree>
    <p:extLst>
      <p:ext uri="{BB962C8B-B14F-4D97-AF65-F5344CB8AC3E}">
        <p14:creationId xmlns:p14="http://schemas.microsoft.com/office/powerpoint/2010/main" val="4287656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nl-NL" dirty="0"/>
              <a:t>Energie uit voedsel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1856051"/>
            <a:ext cx="8596668" cy="4351107"/>
          </a:xfrm>
        </p:spPr>
        <p:txBody>
          <a:bodyPr>
            <a:normAutofit/>
          </a:bodyPr>
          <a:lstStyle/>
          <a:p>
            <a:r>
              <a:rPr lang="nl-NL" sz="2400" dirty="0"/>
              <a:t>Koolhydraten zijn belangrijke brandstoffen.</a:t>
            </a:r>
          </a:p>
          <a:p>
            <a:endParaRPr lang="nl-NL" sz="2400" dirty="0"/>
          </a:p>
          <a:p>
            <a:r>
              <a:rPr lang="nl-NL" sz="2400" dirty="0"/>
              <a:t>Met behulp van zuurstof worden koolhydraten omgezet in koolstofdioxide en water.</a:t>
            </a:r>
          </a:p>
          <a:p>
            <a:endParaRPr lang="nl-NL" sz="2400" dirty="0"/>
          </a:p>
          <a:p>
            <a:r>
              <a:rPr lang="nl-NL" sz="2400" dirty="0"/>
              <a:t>Hierbij komt energie vrij: een exotherme reactie dus.</a:t>
            </a:r>
          </a:p>
          <a:p>
            <a:endParaRPr lang="nl-NL" sz="2400" dirty="0"/>
          </a:p>
          <a:p>
            <a:r>
              <a:rPr lang="nl-NL" sz="2400" dirty="0"/>
              <a:t>Deze energie wordt gebruikt om te leven, werken, spelen, etc.</a:t>
            </a:r>
          </a:p>
        </p:txBody>
      </p:sp>
      <p:pic>
        <p:nvPicPr>
          <p:cNvPr id="1026" name="Picture 2" descr="Afbeeldingsresultaat voor energie uit koolhydraten">
            <a:extLst>
              <a:ext uri="{FF2B5EF4-FFF2-40B4-BE49-F238E27FC236}">
                <a16:creationId xmlns:a16="http://schemas.microsoft.com/office/drawing/2014/main" id="{10FF4D86-1ADE-4259-A915-C287D1A10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56" y="4496586"/>
            <a:ext cx="3026397" cy="17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8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Aanmaak van nieuwe cellen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27706" y="2163541"/>
            <a:ext cx="8596668" cy="3880773"/>
          </a:xfrm>
        </p:spPr>
        <p:txBody>
          <a:bodyPr>
            <a:normAutofit/>
          </a:bodyPr>
          <a:lstStyle/>
          <a:p>
            <a:r>
              <a:rPr lang="nl-NL" sz="2400" dirty="0"/>
              <a:t>Andere voedingsstoffen worden afgebroken tot kleine moleculen.</a:t>
            </a:r>
          </a:p>
          <a:p>
            <a:endParaRPr lang="nl-NL" sz="2400" dirty="0"/>
          </a:p>
          <a:p>
            <a:r>
              <a:rPr lang="nl-NL" sz="2400" dirty="0"/>
              <a:t>Er vinden reacties plaats met deze kleine moleculen.</a:t>
            </a:r>
          </a:p>
          <a:p>
            <a:endParaRPr lang="nl-NL" sz="2400" dirty="0"/>
          </a:p>
          <a:p>
            <a:r>
              <a:rPr lang="nl-NL" sz="2400" dirty="0"/>
              <a:t>Hieruit ontstaan nieuwe stoffen die je lichaam weer gebruikt om bijvoorbeeld nieuwe cellen van te maken.</a:t>
            </a:r>
          </a:p>
        </p:txBody>
      </p:sp>
    </p:spTree>
    <p:extLst>
      <p:ext uri="{BB962C8B-B14F-4D97-AF65-F5344CB8AC3E}">
        <p14:creationId xmlns:p14="http://schemas.microsoft.com/office/powerpoint/2010/main" val="275031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Enzymen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199" y="1915546"/>
            <a:ext cx="10702771" cy="4304926"/>
          </a:xfrm>
        </p:spPr>
        <p:txBody>
          <a:bodyPr>
            <a:normAutofit/>
          </a:bodyPr>
          <a:lstStyle/>
          <a:p>
            <a:r>
              <a:rPr lang="nl-NL" sz="2000" dirty="0"/>
              <a:t>Bij Biologie 1 al eens besproken</a:t>
            </a:r>
          </a:p>
          <a:p>
            <a:r>
              <a:rPr lang="nl-NL" sz="2000" dirty="0"/>
              <a:t>Sommige stoffen in het lichaam helpen bij het versnellen van een reactie. Deze stoffen noem je een katalysator. </a:t>
            </a:r>
          </a:p>
          <a:p>
            <a:r>
              <a:rPr lang="nl-NL" sz="2000" dirty="0"/>
              <a:t>Jouw lichaam maakt zelf heel veel verschillende katalysatoren aan: dit zijn de </a:t>
            </a:r>
            <a:r>
              <a:rPr lang="nl-NL" sz="2000" b="1" dirty="0"/>
              <a:t>enzymen.</a:t>
            </a:r>
          </a:p>
          <a:p>
            <a:r>
              <a:rPr lang="nl-NL" sz="2000" dirty="0"/>
              <a:t>Deze enzymen zorgen ervoor dat veel reacties in jouw lichaam snel genoeg verlopen en dat daar zo min mogelijk energie voor nodig is.</a:t>
            </a:r>
          </a:p>
          <a:p>
            <a:r>
              <a:rPr lang="nl-NL" sz="2000" dirty="0"/>
              <a:t>Enzymen wordt voornamelijk gemaakt in de alvleesklier.</a:t>
            </a:r>
          </a:p>
          <a:p>
            <a:r>
              <a:rPr lang="nl-NL" sz="2000" dirty="0"/>
              <a:t>Enzymen worden hergebruikt voor meerdere reacties (dus niet verbruikt).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2" name="Picture 4" descr="https://biologielessen.nl/images/Bovenbouw/Stofwisseling/dissimilatiereactie.jpg">
            <a:extLst>
              <a:ext uri="{FF2B5EF4-FFF2-40B4-BE49-F238E27FC236}">
                <a16:creationId xmlns:a16="http://schemas.microsoft.com/office/drawing/2014/main" id="{0A8F4018-6CEA-472A-8FD1-FEAE0EDB0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27" y="4996605"/>
            <a:ext cx="6168272" cy="13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2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4B601-FFDD-4B53-A20E-CFF26A272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Werking enzymen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5FAFD1-EE8F-46E7-8703-3CD171046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enzym werkt altijd in op een substraat (=specifiek molecuul bijvoorbeeld in je voeding)</a:t>
            </a:r>
          </a:p>
          <a:p>
            <a:pPr lvl="1"/>
            <a:r>
              <a:rPr lang="nl-NL" dirty="0"/>
              <a:t>Bijvoorbeeld: in je speeksel zit Amylase die zetmeel (=substraat) omzet in glucose. </a:t>
            </a:r>
          </a:p>
          <a:p>
            <a:r>
              <a:rPr lang="nl-NL" dirty="0"/>
              <a:t>Enzymen werken niet altijd; zo beïnvloed bijvoorbeeld zuurgraad (pH) en temperatuur in ons lichaam de enzymactiviteit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enzymactiviteit">
            <a:extLst>
              <a:ext uri="{FF2B5EF4-FFF2-40B4-BE49-F238E27FC236}">
                <a16:creationId xmlns:a16="http://schemas.microsoft.com/office/drawing/2014/main" id="{2BB58235-87BF-43DC-ADDA-7F92A1A7C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20" y="4394446"/>
            <a:ext cx="3019169" cy="226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lieren enzymen en de producten">
            <a:hlinkClick r:id="rId4" tooltip="De enzymen, dat wat ze afbreken (substraat) en dat wat ontstaat (product)."/>
            <a:extLst>
              <a:ext uri="{FF2B5EF4-FFF2-40B4-BE49-F238E27FC236}">
                <a16:creationId xmlns:a16="http://schemas.microsoft.com/office/drawing/2014/main" id="{EA1E34C3-A68B-48FB-B000-19D5A64B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51" y="4595813"/>
            <a:ext cx="47625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12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Hydrolyse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Veel voedingsstoffen reageren eerst met water.</a:t>
            </a:r>
          </a:p>
          <a:p>
            <a:endParaRPr lang="nl-NL" sz="2400" dirty="0"/>
          </a:p>
          <a:p>
            <a:r>
              <a:rPr lang="nl-NL" sz="2400" dirty="0"/>
              <a:t>Hieruit ontstaan dan kleinere moleculen.</a:t>
            </a:r>
          </a:p>
          <a:p>
            <a:endParaRPr lang="nl-NL" sz="2400" dirty="0"/>
          </a:p>
          <a:p>
            <a:r>
              <a:rPr lang="nl-NL" sz="2400" dirty="0"/>
              <a:t>De afbraak (ontleding) door water wordt hydrolyse genoemd.</a:t>
            </a:r>
          </a:p>
        </p:txBody>
      </p:sp>
    </p:spTree>
    <p:extLst>
      <p:ext uri="{BB962C8B-B14F-4D97-AF65-F5344CB8AC3E}">
        <p14:creationId xmlns:p14="http://schemas.microsoft.com/office/powerpoint/2010/main" val="2135233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2365" y="868464"/>
            <a:ext cx="10515600" cy="1325563"/>
          </a:xfrm>
        </p:spPr>
        <p:txBody>
          <a:bodyPr/>
          <a:lstStyle/>
          <a:p>
            <a:r>
              <a:rPr lang="nl-NL" dirty="0"/>
              <a:t>Afbraak van voedingsstoffen -&gt; hydrolyse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38200" y="2005562"/>
            <a:ext cx="8596668" cy="4129435"/>
          </a:xfrm>
        </p:spPr>
        <p:txBody>
          <a:bodyPr>
            <a:noAutofit/>
          </a:bodyPr>
          <a:lstStyle/>
          <a:p>
            <a:r>
              <a:rPr lang="nl-NL" sz="2000" dirty="0"/>
              <a:t>Eiwitten</a:t>
            </a:r>
          </a:p>
          <a:p>
            <a:pPr lvl="1"/>
            <a:r>
              <a:rPr lang="nl-NL" sz="1800" dirty="0"/>
              <a:t>Reageren met water.</a:t>
            </a:r>
          </a:p>
          <a:p>
            <a:pPr lvl="1"/>
            <a:r>
              <a:rPr lang="nl-NL" sz="1800" dirty="0"/>
              <a:t>Hierbij ontstaan aminozuren.</a:t>
            </a:r>
          </a:p>
          <a:p>
            <a:r>
              <a:rPr lang="nl-NL" sz="2000" dirty="0"/>
              <a:t>Koolhydraten</a:t>
            </a:r>
          </a:p>
          <a:p>
            <a:pPr lvl="1"/>
            <a:r>
              <a:rPr lang="nl-NL" sz="1800" dirty="0"/>
              <a:t>Reageren met water.</a:t>
            </a:r>
          </a:p>
          <a:p>
            <a:pPr lvl="1"/>
            <a:r>
              <a:rPr lang="nl-NL" sz="1800" dirty="0"/>
              <a:t>Hierbij ontstaat meestal glucose.</a:t>
            </a:r>
          </a:p>
          <a:p>
            <a:r>
              <a:rPr lang="nl-NL" sz="2000" dirty="0"/>
              <a:t>Vetten</a:t>
            </a:r>
          </a:p>
          <a:p>
            <a:pPr lvl="1"/>
            <a:r>
              <a:rPr lang="nl-NL" sz="1800" dirty="0"/>
              <a:t>Reageren met water.</a:t>
            </a:r>
          </a:p>
          <a:p>
            <a:pPr lvl="1"/>
            <a:r>
              <a:rPr lang="nl-NL" sz="1800" dirty="0"/>
              <a:t>Hierbij ontstaat per </a:t>
            </a:r>
            <a:r>
              <a:rPr lang="nl-NL" sz="1800" dirty="0" err="1"/>
              <a:t>vetmolcuul</a:t>
            </a:r>
            <a:r>
              <a:rPr lang="nl-NL" sz="1800" dirty="0"/>
              <a:t> 1 glycerol en 3 vetzuren.</a:t>
            </a:r>
          </a:p>
        </p:txBody>
      </p:sp>
    </p:spTree>
    <p:extLst>
      <p:ext uri="{BB962C8B-B14F-4D97-AF65-F5344CB8AC3E}">
        <p14:creationId xmlns:p14="http://schemas.microsoft.com/office/powerpoint/2010/main" val="2689956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759407"/>
            <a:ext cx="10515600" cy="1325563"/>
          </a:xfrm>
        </p:spPr>
        <p:txBody>
          <a:bodyPr/>
          <a:lstStyle/>
          <a:p>
            <a:r>
              <a:rPr lang="nl-NL" dirty="0"/>
              <a:t>Afbraak van voedingsstoffen - eiwitten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11017"/>
            <a:ext cx="8596668" cy="804284"/>
          </a:xfrm>
        </p:spPr>
        <p:txBody>
          <a:bodyPr>
            <a:normAutofit/>
          </a:bodyPr>
          <a:lstStyle/>
          <a:p>
            <a:r>
              <a:rPr lang="nl-NL" sz="2000" dirty="0"/>
              <a:t>Eiwitten reageren met water, waarbij aminozuren ontstaan.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814" y="2357115"/>
            <a:ext cx="5829745" cy="37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52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835026"/>
            <a:ext cx="10515600" cy="1325563"/>
          </a:xfrm>
        </p:spPr>
        <p:txBody>
          <a:bodyPr/>
          <a:lstStyle/>
          <a:p>
            <a:r>
              <a:rPr lang="nl-NL" dirty="0"/>
              <a:t>Afbraak van voedingsstoffen - koolhydraten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160589"/>
            <a:ext cx="9638518" cy="1607847"/>
          </a:xfrm>
        </p:spPr>
        <p:txBody>
          <a:bodyPr>
            <a:normAutofit/>
          </a:bodyPr>
          <a:lstStyle/>
          <a:p>
            <a:r>
              <a:rPr lang="nl-NL" sz="2000" dirty="0"/>
              <a:t>Koolhydraten zijn ook wel de mono-, di- en polysachariden</a:t>
            </a:r>
          </a:p>
          <a:p>
            <a:r>
              <a:rPr lang="nl-NL" sz="2000" dirty="0"/>
              <a:t>Koolhydraten reageren met water, waarbij meestal glucose (monosacharide) ontstaat.</a:t>
            </a:r>
          </a:p>
          <a:p>
            <a:pPr lvl="1"/>
            <a:r>
              <a:rPr lang="nl-NL" sz="1600" dirty="0"/>
              <a:t>Door fotosynthese wordt glucose gevormd onder invloed van licht en water</a:t>
            </a:r>
          </a:p>
          <a:p>
            <a:r>
              <a:rPr lang="nl-NL" sz="2000" dirty="0"/>
              <a:t>Soms ontstaan er andere kleine moleculen waaruit ons lichaam glucose kan maken.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02" y="3998625"/>
            <a:ext cx="7715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54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752" y="762000"/>
            <a:ext cx="10515600" cy="1325563"/>
          </a:xfrm>
        </p:spPr>
        <p:txBody>
          <a:bodyPr/>
          <a:lstStyle/>
          <a:p>
            <a:r>
              <a:rPr lang="nl-NL" dirty="0"/>
              <a:t>Afbraak van voedingsstoffen - vetten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9752" y="1921056"/>
            <a:ext cx="8596668" cy="591847"/>
          </a:xfrm>
        </p:spPr>
        <p:txBody>
          <a:bodyPr>
            <a:normAutofit/>
          </a:bodyPr>
          <a:lstStyle/>
          <a:p>
            <a:r>
              <a:rPr lang="nl-NL" sz="2000" dirty="0"/>
              <a:t>Vetten reageren met water, waarbij glycerol en vetzuren ontstaan.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25" y="2346396"/>
            <a:ext cx="8112932" cy="37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Dit blok</a:t>
            </a: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933940"/>
              </p:ext>
            </p:extLst>
          </p:nvPr>
        </p:nvGraphicFramePr>
        <p:xfrm>
          <a:off x="2432956" y="2130194"/>
          <a:ext cx="6528163" cy="35114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65277">
                  <a:extLst>
                    <a:ext uri="{9D8B030D-6E8A-4147-A177-3AD203B41FA5}">
                      <a16:colId xmlns:a16="http://schemas.microsoft.com/office/drawing/2014/main" val="3370036322"/>
                    </a:ext>
                  </a:extLst>
                </a:gridCol>
                <a:gridCol w="5462886">
                  <a:extLst>
                    <a:ext uri="{9D8B030D-6E8A-4147-A177-3AD203B41FA5}">
                      <a16:colId xmlns:a16="http://schemas.microsoft.com/office/drawing/2014/main" val="227324720"/>
                    </a:ext>
                  </a:extLst>
                </a:gridCol>
              </a:tblGrid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LES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Thema’s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3346327"/>
                  </a:ext>
                </a:extLst>
              </a:tr>
              <a:tr h="43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1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Introductie: Voeding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0245511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2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5447955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3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Waterkwaliteit en zuurgraad bepalen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3988446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4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Veilig werken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338942"/>
                  </a:ext>
                </a:extLst>
              </a:tr>
              <a:tr h="552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5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Reinigingsmiddelen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6112884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6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Mengsels en zuivere stoffen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92289"/>
                  </a:ext>
                </a:extLst>
              </a:tr>
              <a:tr h="421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7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600" dirty="0">
                          <a:effectLst/>
                          <a:latin typeface="+mn-lt"/>
                        </a:rPr>
                        <a:t>Toets</a:t>
                      </a:r>
                      <a:endParaRPr lang="nl-N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992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32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4D583-93CF-458E-A8A7-1D3C8FDCE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D114F-7ACA-47F1-99FE-F0DB82443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bijbehorende opdrachten</a:t>
            </a:r>
          </a:p>
        </p:txBody>
      </p:sp>
    </p:spTree>
    <p:extLst>
      <p:ext uri="{BB962C8B-B14F-4D97-AF65-F5344CB8AC3E}">
        <p14:creationId xmlns:p14="http://schemas.microsoft.com/office/powerpoint/2010/main" val="192975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FB582-BAA5-4248-B690-E471017B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1638F-BFAE-4E3C-A197-41AE95ABC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Meer over water en oplosbaarheid</a:t>
            </a:r>
          </a:p>
        </p:txBody>
      </p:sp>
    </p:spTree>
    <p:extLst>
      <p:ext uri="{BB962C8B-B14F-4D97-AF65-F5344CB8AC3E}">
        <p14:creationId xmlns:p14="http://schemas.microsoft.com/office/powerpoint/2010/main" val="34347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scheikunde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34631"/>
            <a:ext cx="10515600" cy="4351338"/>
          </a:xfrm>
        </p:spPr>
        <p:txBody>
          <a:bodyPr/>
          <a:lstStyle/>
          <a:p>
            <a:r>
              <a:rPr lang="nl-NL" dirty="0"/>
              <a:t>Waar hebben we het toen over gehad?</a:t>
            </a:r>
          </a:p>
          <a:p>
            <a:r>
              <a:rPr lang="nl-NL" dirty="0"/>
              <a:t>Onderwerpen:</a:t>
            </a:r>
          </a:p>
          <a:p>
            <a:pPr lvl="1"/>
            <a:r>
              <a:rPr lang="nl-NL" dirty="0"/>
              <a:t>Bouwstenen (moleculen &amp; atomen)</a:t>
            </a:r>
          </a:p>
          <a:p>
            <a:pPr lvl="1"/>
            <a:r>
              <a:rPr lang="nl-NL" dirty="0"/>
              <a:t>Fase en faseveranderingen </a:t>
            </a:r>
          </a:p>
          <a:p>
            <a:pPr lvl="1"/>
            <a:r>
              <a:rPr lang="nl-NL" dirty="0"/>
              <a:t>Periodiek systeem</a:t>
            </a:r>
          </a:p>
          <a:p>
            <a:pPr lvl="1"/>
            <a:r>
              <a:rPr lang="nl-NL" dirty="0"/>
              <a:t>Mengsels en zuivere stoffen</a:t>
            </a:r>
          </a:p>
        </p:txBody>
      </p:sp>
    </p:spTree>
    <p:extLst>
      <p:ext uri="{BB962C8B-B14F-4D97-AF65-F5344CB8AC3E}">
        <p14:creationId xmlns:p14="http://schemas.microsoft.com/office/powerpoint/2010/main" val="24573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FCE0E-BB4D-42AB-863B-21B23A33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Scheikunde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FBDA3D-5086-4B85-8400-FD65A4D04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Verschillende thema’s aan bod</a:t>
            </a:r>
          </a:p>
          <a:p>
            <a:r>
              <a:rPr lang="nl-NL" dirty="0"/>
              <a:t>Les + opdrachten in de les</a:t>
            </a:r>
          </a:p>
          <a:p>
            <a:r>
              <a:rPr lang="nl-NL" dirty="0"/>
              <a:t>Kleine digitale toets op het eind</a:t>
            </a:r>
          </a:p>
          <a:p>
            <a:r>
              <a:rPr lang="nl-NL" dirty="0"/>
              <a:t>Aanwezigheid en meedoen = pluspunten!</a:t>
            </a:r>
          </a:p>
        </p:txBody>
      </p:sp>
    </p:spTree>
    <p:extLst>
      <p:ext uri="{BB962C8B-B14F-4D97-AF65-F5344CB8AC3E}">
        <p14:creationId xmlns:p14="http://schemas.microsoft.com/office/powerpoint/2010/main" val="135657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39A96-F0D4-47A6-BA8A-593C5C739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Biologie </a:t>
            </a:r>
            <a:r>
              <a:rPr lang="nl-NL" dirty="0" err="1"/>
              <a:t>vs</a:t>
            </a:r>
            <a:r>
              <a:rPr lang="nl-NL" dirty="0"/>
              <a:t> Scheikunde</a:t>
            </a:r>
          </a:p>
        </p:txBody>
      </p:sp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CB49137A-881A-4111-BF3F-3B9060A1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Biologie: spijsvertering:</a:t>
            </a:r>
          </a:p>
          <a:p>
            <a:pPr lvl="1"/>
            <a:r>
              <a:rPr lang="nl-NL" sz="2000" dirty="0"/>
              <a:t>Welke organen spelen een rol bij de spijsvertering?</a:t>
            </a:r>
          </a:p>
          <a:p>
            <a:pPr lvl="1"/>
            <a:r>
              <a:rPr lang="nl-NL" sz="2000" dirty="0"/>
              <a:t>Waar vindt wat plaats?</a:t>
            </a:r>
          </a:p>
          <a:p>
            <a:pPr lvl="1"/>
            <a:r>
              <a:rPr lang="nl-NL" sz="2000" dirty="0"/>
              <a:t>Welke orgaan doet wat?</a:t>
            </a:r>
          </a:p>
          <a:p>
            <a:pPr lvl="1"/>
            <a:r>
              <a:rPr lang="nl-NL" sz="2000" dirty="0"/>
              <a:t>Etc. etc. etc.</a:t>
            </a:r>
          </a:p>
          <a:p>
            <a:endParaRPr lang="nl-NL" sz="2400" dirty="0"/>
          </a:p>
          <a:p>
            <a:r>
              <a:rPr lang="nl-NL" sz="2400" dirty="0"/>
              <a:t>Scheikunde:</a:t>
            </a:r>
          </a:p>
          <a:p>
            <a:pPr lvl="1"/>
            <a:r>
              <a:rPr lang="nl-NL" sz="2000" dirty="0"/>
              <a:t>Welke reacties vinden er precies plaats?</a:t>
            </a:r>
          </a:p>
          <a:p>
            <a:pPr lvl="1"/>
            <a:r>
              <a:rPr lang="nl-NL" sz="2000" dirty="0"/>
              <a:t>Welke veranderingen ondergaan de verschillende voedingsstoffen?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452C82-3CE7-4078-8377-174F5304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41" y="2062956"/>
            <a:ext cx="2476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60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9DA27-09FD-4480-AFB9-6F505DA0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56" y="2766218"/>
            <a:ext cx="10515600" cy="1325563"/>
          </a:xfrm>
        </p:spPr>
        <p:txBody>
          <a:bodyPr/>
          <a:lstStyle/>
          <a:p>
            <a:r>
              <a:rPr lang="nl-NL" dirty="0"/>
              <a:t>Welke voedingsstoffen ken je?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CBC1193-C3B0-4587-92A9-8C86A386411C}"/>
              </a:ext>
            </a:extLst>
          </p:cNvPr>
          <p:cNvSpPr txBox="1"/>
          <p:nvPr/>
        </p:nvSpPr>
        <p:spPr>
          <a:xfrm>
            <a:off x="5542961" y="4289196"/>
            <a:ext cx="60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is de functie van deze voedingsstoffen?</a:t>
            </a:r>
          </a:p>
        </p:txBody>
      </p:sp>
    </p:spTree>
    <p:extLst>
      <p:ext uri="{BB962C8B-B14F-4D97-AF65-F5344CB8AC3E}">
        <p14:creationId xmlns:p14="http://schemas.microsoft.com/office/powerpoint/2010/main" val="41467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44796B-5E55-4EB9-841C-68419AD3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dit?</a:t>
            </a:r>
          </a:p>
        </p:txBody>
      </p:sp>
      <p:pic>
        <p:nvPicPr>
          <p:cNvPr id="1026" name="Picture 2" descr="Afbeeldingsresultaat voor tarwe">
            <a:extLst>
              <a:ext uri="{FF2B5EF4-FFF2-40B4-BE49-F238E27FC236}">
                <a16:creationId xmlns:a16="http://schemas.microsoft.com/office/drawing/2014/main" id="{63238B48-7638-4F40-A472-745034FA0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0" y="1867781"/>
            <a:ext cx="2413802" cy="24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varken slager">
            <a:extLst>
              <a:ext uri="{FF2B5EF4-FFF2-40B4-BE49-F238E27FC236}">
                <a16:creationId xmlns:a16="http://schemas.microsoft.com/office/drawing/2014/main" id="{986AE59B-F8FA-4AEF-B78C-23633B78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2926" y="1918982"/>
            <a:ext cx="3305176" cy="248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wortels">
            <a:extLst>
              <a:ext uri="{FF2B5EF4-FFF2-40B4-BE49-F238E27FC236}">
                <a16:creationId xmlns:a16="http://schemas.microsoft.com/office/drawing/2014/main" id="{478B9B91-D17E-46D6-90C6-C29EF2FE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91" y="4321348"/>
            <a:ext cx="2209291" cy="184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vis">
            <a:extLst>
              <a:ext uri="{FF2B5EF4-FFF2-40B4-BE49-F238E27FC236}">
                <a16:creationId xmlns:a16="http://schemas.microsoft.com/office/drawing/2014/main" id="{FB925CE3-3618-49EB-9A5A-6D3C679F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41" y="4652800"/>
            <a:ext cx="2734409" cy="15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peulvruchten">
            <a:extLst>
              <a:ext uri="{FF2B5EF4-FFF2-40B4-BE49-F238E27FC236}">
                <a16:creationId xmlns:a16="http://schemas.microsoft.com/office/drawing/2014/main" id="{AED011E9-0A6F-4A02-8E44-36BAED2F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405486"/>
            <a:ext cx="2921014" cy="14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fruit">
            <a:extLst>
              <a:ext uri="{FF2B5EF4-FFF2-40B4-BE49-F238E27FC236}">
                <a16:creationId xmlns:a16="http://schemas.microsoft.com/office/drawing/2014/main" id="{DDFB936A-0246-422F-B2DA-EA8E3707C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879" y="4487073"/>
            <a:ext cx="3270356" cy="184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hooi">
            <a:extLst>
              <a:ext uri="{FF2B5EF4-FFF2-40B4-BE49-F238E27FC236}">
                <a16:creationId xmlns:a16="http://schemas.microsoft.com/office/drawing/2014/main" id="{988C0587-FEE3-4A33-9DFB-4454A8C96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075" y="1805870"/>
            <a:ext cx="2088065" cy="12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1DAEA2C-A7CB-40B6-9562-718D8870C5B8}"/>
              </a:ext>
            </a:extLst>
          </p:cNvPr>
          <p:cNvSpPr txBox="1"/>
          <p:nvPr/>
        </p:nvSpPr>
        <p:spPr>
          <a:xfrm rot="1515149">
            <a:off x="1020094" y="3674074"/>
            <a:ext cx="980832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nl-NL" sz="5400" b="1" dirty="0"/>
              <a:t>Tijd voor een groepsopdracht!</a:t>
            </a:r>
          </a:p>
        </p:txBody>
      </p:sp>
    </p:spTree>
    <p:extLst>
      <p:ext uri="{BB962C8B-B14F-4D97-AF65-F5344CB8AC3E}">
        <p14:creationId xmlns:p14="http://schemas.microsoft.com/office/powerpoint/2010/main" val="112818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65360-0268-49A4-A6A5-FD597BA7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45" y="2344369"/>
            <a:ext cx="10926451" cy="2169261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Verschillende grondstoffen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Verschillende voedingsstoffen</a:t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Verschillende functies</a:t>
            </a:r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C8E9F0B5-F96D-4A47-BD8A-23680AFA6C30}"/>
              </a:ext>
            </a:extLst>
          </p:cNvPr>
          <p:cNvSpPr/>
          <p:nvPr/>
        </p:nvSpPr>
        <p:spPr>
          <a:xfrm>
            <a:off x="5939406" y="2634143"/>
            <a:ext cx="796954" cy="54528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1B308A1F-225C-4CE6-AA6F-99907F594E10}"/>
              </a:ext>
            </a:extLst>
          </p:cNvPr>
          <p:cNvSpPr/>
          <p:nvPr/>
        </p:nvSpPr>
        <p:spPr>
          <a:xfrm>
            <a:off x="5939406" y="3771903"/>
            <a:ext cx="796954" cy="54528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3A718-78A8-4236-9D99-5162E81A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86" y="3099935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Hoe neem je de voedingstoffen op in het lichaam?</a:t>
            </a:r>
          </a:p>
        </p:txBody>
      </p:sp>
    </p:spTree>
    <p:extLst>
      <p:ext uri="{BB962C8B-B14F-4D97-AF65-F5344CB8AC3E}">
        <p14:creationId xmlns:p14="http://schemas.microsoft.com/office/powerpoint/2010/main" val="706497583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6F8D6EB-5BFF-42F3-8DF1-A8C917A9BDBB}" vid="{404B5B23-E57D-4C47-9386-622C3E8ADD0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E53F96-412E-498E-999A-764E54276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253C4C-B3AB-4A64-9560-C468AB8C31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B1701D-AEA5-4B49-8130-92D08DC0E2E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639</Words>
  <Application>Microsoft Office PowerPoint</Application>
  <PresentationFormat>Breedbeeld</PresentationFormat>
  <Paragraphs>110</Paragraphs>
  <Slides>21</Slides>
  <Notes>1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Thema1</vt:lpstr>
      <vt:lpstr>Scheikunde 2  1. Voeding en Water</vt:lpstr>
      <vt:lpstr>Dit blok</vt:lpstr>
      <vt:lpstr>Terugblik scheikunde 1</vt:lpstr>
      <vt:lpstr>Scheikunde 2</vt:lpstr>
      <vt:lpstr>Biologie vs Scheikunde</vt:lpstr>
      <vt:lpstr>Welke voedingsstoffen ken je?</vt:lpstr>
      <vt:lpstr>Wat is dit?</vt:lpstr>
      <vt:lpstr>Verschillende grondstoffen   Verschillende voedingsstoffen   Verschillende functies</vt:lpstr>
      <vt:lpstr>Hoe neem je de voedingstoffen op in het lichaam?</vt:lpstr>
      <vt:lpstr>Functies voedingsstoffen</vt:lpstr>
      <vt:lpstr>Energie uit voedsel</vt:lpstr>
      <vt:lpstr>Aanmaak van nieuwe cellen</vt:lpstr>
      <vt:lpstr>Enzymen</vt:lpstr>
      <vt:lpstr>Werking enzymen</vt:lpstr>
      <vt:lpstr>Hydrolyse</vt:lpstr>
      <vt:lpstr>Afbraak van voedingsstoffen -&gt; hydrolyse</vt:lpstr>
      <vt:lpstr>Afbraak van voedingsstoffen - eiwitten</vt:lpstr>
      <vt:lpstr>Afbraak van voedingsstoffen - koolhydraten</vt:lpstr>
      <vt:lpstr>Afbraak van voedingsstoffen - vetten</vt:lpstr>
      <vt:lpstr>Huiswerk</vt:lpstr>
      <vt:lpstr>Volgende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Hannie Kwant</dc:creator>
  <cp:lastModifiedBy>Joyce Vonk</cp:lastModifiedBy>
  <cp:revision>47</cp:revision>
  <dcterms:created xsi:type="dcterms:W3CDTF">2016-11-13T20:50:47Z</dcterms:created>
  <dcterms:modified xsi:type="dcterms:W3CDTF">2020-03-23T10:19:09Z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  <property fmtid="{D5CDD505-2E9C-101B-9397-08002B2CF9AE}" pid="3" name="IsMyDocuments">
    <vt:bool>true</vt:bool>
  </property>
</Properties>
</file>